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80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88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strictFirstAndLastChars="0" saveSubsetFonts="1">
  <p:sldMasterIdLst>
    <p:sldMasterId id="2147483665" r:id="rId3"/>
    <p:sldMasterId id="2147483666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42" Type="http://schemas.openxmlformats.org/officeDocument/2006/relationships/slide" Target="slides/slide37.xml"/><Relationship Id="rId86" Type="http://schemas.openxmlformats.org/officeDocument/2006/relationships/slide" Target="slides/slide81.xml"/><Relationship Id="rId41" Type="http://schemas.openxmlformats.org/officeDocument/2006/relationships/slide" Target="slides/slide36.xml"/><Relationship Id="rId85" Type="http://schemas.openxmlformats.org/officeDocument/2006/relationships/slide" Target="slides/slide80.xml"/><Relationship Id="rId44" Type="http://schemas.openxmlformats.org/officeDocument/2006/relationships/slide" Target="slides/slide39.xml"/><Relationship Id="rId88" Type="http://schemas.openxmlformats.org/officeDocument/2006/relationships/slide" Target="slides/slide83.xml"/><Relationship Id="rId43" Type="http://schemas.openxmlformats.org/officeDocument/2006/relationships/slide" Target="slides/slide38.xml"/><Relationship Id="rId87" Type="http://schemas.openxmlformats.org/officeDocument/2006/relationships/slide" Target="slides/slide82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89" Type="http://schemas.openxmlformats.org/officeDocument/2006/relationships/slide" Target="slides/slide84.xml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31" Type="http://schemas.openxmlformats.org/officeDocument/2006/relationships/slide" Target="slides/slide26.xml"/><Relationship Id="rId75" Type="http://schemas.openxmlformats.org/officeDocument/2006/relationships/slide" Target="slides/slide70.xml"/><Relationship Id="rId30" Type="http://schemas.openxmlformats.org/officeDocument/2006/relationships/slide" Target="slides/slide25.xml"/><Relationship Id="rId74" Type="http://schemas.openxmlformats.org/officeDocument/2006/relationships/slide" Target="slides/slide69.xml"/><Relationship Id="rId33" Type="http://schemas.openxmlformats.org/officeDocument/2006/relationships/slide" Target="slides/slide28.xml"/><Relationship Id="rId77" Type="http://schemas.openxmlformats.org/officeDocument/2006/relationships/slide" Target="slides/slide72.xml"/><Relationship Id="rId32" Type="http://schemas.openxmlformats.org/officeDocument/2006/relationships/slide" Target="slides/slide27.xml"/><Relationship Id="rId76" Type="http://schemas.openxmlformats.org/officeDocument/2006/relationships/slide" Target="slides/slide71.xml"/><Relationship Id="rId35" Type="http://schemas.openxmlformats.org/officeDocument/2006/relationships/slide" Target="slides/slide30.xml"/><Relationship Id="rId79" Type="http://schemas.openxmlformats.org/officeDocument/2006/relationships/slide" Target="slides/slide74.xml"/><Relationship Id="rId34" Type="http://schemas.openxmlformats.org/officeDocument/2006/relationships/slide" Target="slides/slide29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slide" Target="slides/slide63.xml"/><Relationship Id="rId23" Type="http://schemas.openxmlformats.org/officeDocument/2006/relationships/slide" Target="slides/slide18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slide" Target="slides/slide6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91" Type="http://schemas.openxmlformats.org/officeDocument/2006/relationships/slide" Target="slides/slide86.xml"/><Relationship Id="rId90" Type="http://schemas.openxmlformats.org/officeDocument/2006/relationships/slide" Target="slides/slide85.xml"/><Relationship Id="rId93" Type="http://schemas.openxmlformats.org/officeDocument/2006/relationships/slide" Target="slides/slide88.xml"/><Relationship Id="rId92" Type="http://schemas.openxmlformats.org/officeDocument/2006/relationships/slide" Target="slides/slide87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Shape 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Shape 14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Shape 14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Shape 1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Shape 1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Shape 1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Shape 1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Shape 18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Shape 1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Shape 1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Shape 21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Shape 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Shape 22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Shape 22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Shape 23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Shape 2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Shape 24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Shape 25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Shape 26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Shape 2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Shape 2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Shape 2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Shape 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Shape 2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Shape 3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Shape 3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Shape 3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Shape 31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Shape 31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Shape 3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Shape 3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Shape 33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Shape 33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Shape 3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Shape 3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Shape 35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Shape 3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Shape 37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Shape 37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Shape 1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Shape 38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Shape 3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Shape 39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Shape 3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Shape 4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Shape 4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Shape 4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Shape 4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Shape 41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Shape 41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Shape 42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Shape 42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Shape 42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Shape 42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Shape 43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Shape 43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Shape 4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Shape 4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Shape 44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Shape 44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Shape 1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Shape 45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Shape 45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Shape 45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Shape 4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Shape 46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Shape 4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Shape 4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Shape 4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Shape 47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Shape 4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Shape 48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Shape 4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Shape 48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Shape 4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Shape 49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Shape 4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Shape 5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Shape 5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Shape 50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Shape 50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Shape 11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Shape 51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Shape 51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Shape 51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Shape 51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Shape 52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Shape 52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Shape 5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Shape 5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Shape 53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Shape 54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Shape 54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Shape 54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Shape 55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Shape 5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Shape 56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" name="Shape 5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Shape 57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Shape 57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Shape 57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9" name="Shape 5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Shape 5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Shape 5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Shape 59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Shape 5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Shape 59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Shape 5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Shape 60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4" name="Shape 60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Shape 60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0" name="Shape 61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Shape 6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6" name="Shape 6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Shape 62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2" name="Shape 62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Shape 62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8" name="Shape 62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Shape 63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4" name="Shape 63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Shape 63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0" name="Shape 64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Shape 1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Shape 6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Shape 6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Shape 65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Shape 6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Shape 65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8" name="Shape 6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Shape 66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Shape 6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Shape 66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0" name="Shape 6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Shape 67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5" name="Shape 67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Shape 6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1" name="Shape 6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Shape 68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7" name="Shape 68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Shape 69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4" name="Shape 6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Shape 13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599" cy="20525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599" cy="792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1106125"/>
            <a:ext cx="8520599" cy="1963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599" cy="1300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 algn="ctr">
              <a:spcBef>
                <a:spcPts val="0"/>
              </a:spcBef>
              <a:buSzPct val="100000"/>
              <a:defRPr sz="4800"/>
            </a:lvl1pPr>
            <a:lvl2pPr lvl="1" rtl="0" algn="ctr">
              <a:spcBef>
                <a:spcPts val="0"/>
              </a:spcBef>
              <a:buSzPct val="100000"/>
              <a:defRPr sz="4800"/>
            </a:lvl2pPr>
            <a:lvl3pPr lvl="2" rtl="0" algn="ctr">
              <a:spcBef>
                <a:spcPts val="0"/>
              </a:spcBef>
              <a:buSzPct val="100000"/>
              <a:defRPr sz="4800"/>
            </a:lvl3pPr>
            <a:lvl4pPr lvl="3" rtl="0" algn="ctr">
              <a:spcBef>
                <a:spcPts val="0"/>
              </a:spcBef>
              <a:buSzPct val="100000"/>
              <a:defRPr sz="4800"/>
            </a:lvl4pPr>
            <a:lvl5pPr lvl="4" rtl="0" algn="ctr">
              <a:spcBef>
                <a:spcPts val="0"/>
              </a:spcBef>
              <a:buSzPct val="100000"/>
              <a:defRPr sz="4800"/>
            </a:lvl5pPr>
            <a:lvl6pPr lvl="5" rtl="0" algn="ctr">
              <a:spcBef>
                <a:spcPts val="0"/>
              </a:spcBef>
              <a:buSzPct val="100000"/>
              <a:defRPr sz="4800"/>
            </a:lvl6pPr>
            <a:lvl7pPr lvl="6" rtl="0" algn="ctr">
              <a:spcBef>
                <a:spcPts val="0"/>
              </a:spcBef>
              <a:buSzPct val="100000"/>
              <a:defRPr sz="4800"/>
            </a:lvl7pPr>
            <a:lvl8pPr lvl="7" rtl="0" algn="ctr">
              <a:spcBef>
                <a:spcPts val="0"/>
              </a:spcBef>
              <a:buSzPct val="100000"/>
              <a:defRPr sz="4800"/>
            </a:lvl8pPr>
            <a:lvl9pPr lvl="8" rtl="0" algn="ctr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56" name="Shape 56"/>
          <p:cNvSpPr txBox="1"/>
          <p:nvPr>
            <p:ph idx="1" type="subTitle"/>
          </p:nvPr>
        </p:nvSpPr>
        <p:spPr>
          <a:xfrm>
            <a:off x="685800" y="2840053"/>
            <a:ext cx="7772400" cy="7847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 algn="ctr">
              <a:spcBef>
                <a:spcPts val="0"/>
              </a:spcBef>
              <a:buClr>
                <a:schemeClr val="dk2"/>
              </a:buClr>
              <a:buNone/>
              <a:defRPr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7" name="Shape 57"/>
          <p:cNvSpPr txBox="1"/>
          <p:nvPr>
            <p:ph idx="12" type="sldNum"/>
          </p:nvPr>
        </p:nvSpPr>
        <p:spPr>
          <a:xfrm>
            <a:off x="8556791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60" name="Shape 6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61" name="Shape 61"/>
          <p:cNvSpPr txBox="1"/>
          <p:nvPr>
            <p:ph idx="12" type="sldNum"/>
          </p:nvPr>
        </p:nvSpPr>
        <p:spPr>
          <a:xfrm>
            <a:off x="8556791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64" name="Shape 64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65" name="Shape 65"/>
          <p:cNvSpPr txBox="1"/>
          <p:nvPr>
            <p:ph idx="2" type="body"/>
          </p:nvPr>
        </p:nvSpPr>
        <p:spPr>
          <a:xfrm>
            <a:off x="4692273" y="1200150"/>
            <a:ext cx="3994500" cy="3725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66" name="Shape 66"/>
          <p:cNvSpPr txBox="1"/>
          <p:nvPr>
            <p:ph idx="12" type="sldNum"/>
          </p:nvPr>
        </p:nvSpPr>
        <p:spPr>
          <a:xfrm>
            <a:off x="8556791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69" name="Shape 69"/>
          <p:cNvSpPr txBox="1"/>
          <p:nvPr>
            <p:ph idx="12" type="sldNum"/>
          </p:nvPr>
        </p:nvSpPr>
        <p:spPr>
          <a:xfrm>
            <a:off x="8556791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 algn="ctr">
              <a:spcBef>
                <a:spcPts val="360"/>
              </a:spcBef>
              <a:buSzPct val="100000"/>
              <a:buNone/>
              <a:defRPr sz="1800"/>
            </a:lvl1pPr>
          </a:lstStyle>
          <a:p/>
        </p:txBody>
      </p:sp>
      <p:sp>
        <p:nvSpPr>
          <p:cNvPr id="72" name="Shape 72"/>
          <p:cNvSpPr txBox="1"/>
          <p:nvPr>
            <p:ph idx="12" type="sldNum"/>
          </p:nvPr>
        </p:nvSpPr>
        <p:spPr>
          <a:xfrm>
            <a:off x="8556791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/>
          <p:nvPr>
            <p:ph idx="12" type="sldNum"/>
          </p:nvPr>
        </p:nvSpPr>
        <p:spPr>
          <a:xfrm>
            <a:off x="8556791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599" cy="841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899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899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7999" cy="7556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7999" cy="3179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49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199" cy="1482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199" cy="1235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099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spcBef>
                <a:spcPts val="600"/>
              </a:spcBef>
              <a:buClr>
                <a:schemeClr val="dk1"/>
              </a:buClr>
              <a:buSzPct val="100000"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480"/>
              </a:spcBef>
              <a:buClr>
                <a:schemeClr val="dk1"/>
              </a:buClr>
              <a:buSzPct val="100000"/>
              <a:defRPr sz="2400">
                <a:solidFill>
                  <a:schemeClr val="dk1"/>
                </a:solidFill>
              </a:defRPr>
            </a:lvl2pPr>
            <a:lvl3pPr lvl="2" rtl="0">
              <a:spcBef>
                <a:spcPts val="480"/>
              </a:spcBef>
              <a:buClr>
                <a:schemeClr val="dk1"/>
              </a:buClr>
              <a:buSzPct val="100000"/>
              <a:defRPr sz="2400">
                <a:solidFill>
                  <a:schemeClr val="dk1"/>
                </a:solidFill>
              </a:defRPr>
            </a:lvl3pPr>
            <a:lvl4pPr lvl="3" rtl="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4pPr>
            <a:lvl5pPr lvl="4" rtl="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5pPr>
            <a:lvl6pPr lvl="5" rtl="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6pPr>
            <a:lvl7pPr lvl="6" rtl="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7pPr>
            <a:lvl8pPr lvl="7" rtl="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8pPr>
            <a:lvl9pPr lvl="8" rtl="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3" name="Shape 53"/>
          <p:cNvSpPr txBox="1"/>
          <p:nvPr>
            <p:ph idx="12" type="sldNum"/>
          </p:nvPr>
        </p:nvSpPr>
        <p:spPr>
          <a:xfrm>
            <a:off x="8556791" y="474985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fld id="{00000000-1234-1234-1234-123412341234}" type="slidenum">
              <a:rPr lang="en" sz="1300">
                <a:solidFill>
                  <a:schemeClr val="dk1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00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08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9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9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2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05.png"/><Relationship Id="rId4" Type="http://schemas.openxmlformats.org/officeDocument/2006/relationships/hyperlink" Target="https://ua.linkedin.com/pub/yaroslav-yermilov/58/682/506" TargetMode="External"/><Relationship Id="rId5" Type="http://schemas.openxmlformats.org/officeDocument/2006/relationships/hyperlink" Target="https://www.facebook.com/yaroslav.yermilov" TargetMode="External"/><Relationship Id="rId6" Type="http://schemas.openxmlformats.org/officeDocument/2006/relationships/hyperlink" Target="https://twitter.com/yermilov17" TargetMode="External"/><Relationship Id="rId7" Type="http://schemas.openxmlformats.org/officeDocument/2006/relationships/image" Target="../media/image0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5.jpg"/><Relationship Id="rId4" Type="http://schemas.openxmlformats.org/officeDocument/2006/relationships/hyperlink" Target="https://github.com/yermilov/spock-talk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8.png"/><Relationship Id="rId4" Type="http://schemas.openxmlformats.org/officeDocument/2006/relationships/image" Target="../media/image2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1.png"/><Relationship Id="rId4" Type="http://schemas.openxmlformats.org/officeDocument/2006/relationships/image" Target="../media/image1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6.png"/><Relationship Id="rId4" Type="http://schemas.openxmlformats.org/officeDocument/2006/relationships/image" Target="../media/image28.png"/><Relationship Id="rId5" Type="http://schemas.openxmlformats.org/officeDocument/2006/relationships/image" Target="../media/image2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0.png"/><Relationship Id="rId4" Type="http://schemas.openxmlformats.org/officeDocument/2006/relationships/image" Target="../media/image47.png"/><Relationship Id="rId5" Type="http://schemas.openxmlformats.org/officeDocument/2006/relationships/image" Target="../media/image3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0.png"/><Relationship Id="rId4" Type="http://schemas.openxmlformats.org/officeDocument/2006/relationships/image" Target="../media/image3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07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3.png"/><Relationship Id="rId4" Type="http://schemas.openxmlformats.org/officeDocument/2006/relationships/image" Target="../media/image3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2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7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1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26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8.png"/><Relationship Id="rId4" Type="http://schemas.openxmlformats.org/officeDocument/2006/relationships/image" Target="../media/image40.png"/><Relationship Id="rId5" Type="http://schemas.openxmlformats.org/officeDocument/2006/relationships/image" Target="../media/image43.png"/><Relationship Id="rId6" Type="http://schemas.openxmlformats.org/officeDocument/2006/relationships/image" Target="../media/image39.png"/><Relationship Id="rId7" Type="http://schemas.openxmlformats.org/officeDocument/2006/relationships/image" Target="../media/image44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8.png"/><Relationship Id="rId4" Type="http://schemas.openxmlformats.org/officeDocument/2006/relationships/image" Target="../media/image43.png"/><Relationship Id="rId5" Type="http://schemas.openxmlformats.org/officeDocument/2006/relationships/image" Target="../media/image48.png"/><Relationship Id="rId6" Type="http://schemas.openxmlformats.org/officeDocument/2006/relationships/image" Target="../media/image119.png"/><Relationship Id="rId7" Type="http://schemas.openxmlformats.org/officeDocument/2006/relationships/image" Target="../media/image46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9.png"/><Relationship Id="rId4" Type="http://schemas.openxmlformats.org/officeDocument/2006/relationships/image" Target="../media/image55.png"/><Relationship Id="rId5" Type="http://schemas.openxmlformats.org/officeDocument/2006/relationships/image" Target="../media/image45.png"/><Relationship Id="rId6" Type="http://schemas.openxmlformats.org/officeDocument/2006/relationships/image" Target="../media/image50.png"/><Relationship Id="rId7" Type="http://schemas.openxmlformats.org/officeDocument/2006/relationships/image" Target="../media/image53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54.png"/><Relationship Id="rId4" Type="http://schemas.openxmlformats.org/officeDocument/2006/relationships/image" Target="../media/image51.png"/><Relationship Id="rId5" Type="http://schemas.openxmlformats.org/officeDocument/2006/relationships/image" Target="../media/image52.png"/><Relationship Id="rId6" Type="http://schemas.openxmlformats.org/officeDocument/2006/relationships/image" Target="../media/image58.png"/><Relationship Id="rId7" Type="http://schemas.openxmlformats.org/officeDocument/2006/relationships/image" Target="../media/image5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57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61.png"/><Relationship Id="rId4" Type="http://schemas.openxmlformats.org/officeDocument/2006/relationships/image" Target="../media/image62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60.png"/><Relationship Id="rId4" Type="http://schemas.openxmlformats.org/officeDocument/2006/relationships/image" Target="../media/image59.png"/><Relationship Id="rId5" Type="http://schemas.openxmlformats.org/officeDocument/2006/relationships/image" Target="../media/image63.png"/><Relationship Id="rId6" Type="http://schemas.openxmlformats.org/officeDocument/2006/relationships/image" Target="../media/image64.png"/><Relationship Id="rId7" Type="http://schemas.openxmlformats.org/officeDocument/2006/relationships/image" Target="../media/image65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25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66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67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69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75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68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7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02.jp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72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71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78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73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74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76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81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79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77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8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09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80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83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84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124.png"/><Relationship Id="rId4" Type="http://schemas.openxmlformats.org/officeDocument/2006/relationships/image" Target="../media/image87.png"/><Relationship Id="rId5" Type="http://schemas.openxmlformats.org/officeDocument/2006/relationships/image" Target="../media/image85.png"/><Relationship Id="rId6" Type="http://schemas.openxmlformats.org/officeDocument/2006/relationships/image" Target="../media/image86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89.png"/><Relationship Id="rId4" Type="http://schemas.openxmlformats.org/officeDocument/2006/relationships/image" Target="../media/image90.png"/><Relationship Id="rId5" Type="http://schemas.openxmlformats.org/officeDocument/2006/relationships/image" Target="../media/image88.png"/><Relationship Id="rId6" Type="http://schemas.openxmlformats.org/officeDocument/2006/relationships/image" Target="../media/image96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92.png"/><Relationship Id="rId4" Type="http://schemas.openxmlformats.org/officeDocument/2006/relationships/image" Target="../media/image91.png"/><Relationship Id="rId5" Type="http://schemas.openxmlformats.org/officeDocument/2006/relationships/image" Target="../media/image94.png"/><Relationship Id="rId6" Type="http://schemas.openxmlformats.org/officeDocument/2006/relationships/image" Target="../media/image100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97.png"/><Relationship Id="rId4" Type="http://schemas.openxmlformats.org/officeDocument/2006/relationships/image" Target="../media/image95.png"/><Relationship Id="rId5" Type="http://schemas.openxmlformats.org/officeDocument/2006/relationships/image" Target="../media/image98.png"/><Relationship Id="rId6" Type="http://schemas.openxmlformats.org/officeDocument/2006/relationships/image" Target="../media/image99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102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105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103.png"/><Relationship Id="rId4" Type="http://schemas.openxmlformats.org/officeDocument/2006/relationships/image" Target="../media/image10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03.jp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123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104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106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107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108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109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110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115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112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1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04.jp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121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114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113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116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4.xml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118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117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120.jpg"/><Relationship Id="rId4" Type="http://schemas.openxmlformats.org/officeDocument/2006/relationships/hyperlink" Target="http://spockframework.github.io/spock/docs/1.0/index.html" TargetMode="External"/><Relationship Id="rId5" Type="http://schemas.openxmlformats.org/officeDocument/2006/relationships/hyperlink" Target="http://meetspock.appspot.com/" TargetMode="External"/><Relationship Id="rId6" Type="http://schemas.openxmlformats.org/officeDocument/2006/relationships/hyperlink" Target="https://github.com/spockframework" TargetMode="External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12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06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Shape 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7733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Shape 80"/>
          <p:cNvSpPr txBox="1"/>
          <p:nvPr>
            <p:ph type="ctrTitle"/>
          </p:nvPr>
        </p:nvSpPr>
        <p:spPr>
          <a:xfrm>
            <a:off x="311699" y="2256175"/>
            <a:ext cx="8604300" cy="2052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en" sz="3600">
                <a:solidFill>
                  <a:srgbClr val="FFFFFF"/>
                </a:solidFill>
                <a:highlight>
                  <a:srgbClr val="000000"/>
                </a:highlight>
              </a:rPr>
              <a:t>What Mr. Spock would possibly say about modern unit testing: pragmatic and emotional overview</a:t>
            </a:r>
          </a:p>
        </p:txBody>
      </p:sp>
      <p:sp>
        <p:nvSpPr>
          <p:cNvPr id="81" name="Shape 81"/>
          <p:cNvSpPr txBox="1"/>
          <p:nvPr>
            <p:ph idx="1" type="subTitle"/>
          </p:nvPr>
        </p:nvSpPr>
        <p:spPr>
          <a:xfrm>
            <a:off x="311700" y="4145075"/>
            <a:ext cx="8520600" cy="792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  <a:highlight>
                  <a:srgbClr val="000000"/>
                </a:highlight>
              </a:rPr>
              <a:t>Yaroslav Yermilov</a:t>
            </a:r>
          </a:p>
          <a:p>
            <a:pPr lvl="0" rtl="0" algn="r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  <a:highlight>
                  <a:srgbClr val="000000"/>
                </a:highlight>
              </a:rPr>
              <a:t>Senior Software Engineer, EPAM Systems</a:t>
            </a:r>
          </a:p>
        </p:txBody>
      </p:sp>
    </p:spTree>
  </p:cSld>
  <p:clrMapOvr>
    <a:masterClrMapping/>
  </p:clrMapOvr>
  <p:transition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Shape 1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Shape 1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JUnit on steroids?</a:t>
            </a:r>
          </a:p>
        </p:txBody>
      </p:sp>
    </p:spTree>
  </p:cSld>
  <p:clrMapOvr>
    <a:masterClrMapping/>
  </p:clrMapOvr>
  <p:transition spd="slow">
    <p:cut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" name="Shape 150"/>
          <p:cNvGrpSpPr/>
          <p:nvPr/>
        </p:nvGrpSpPr>
        <p:grpSpPr>
          <a:xfrm>
            <a:off x="0" y="0"/>
            <a:ext cx="9143997" cy="5143498"/>
            <a:chOff x="0" y="0"/>
            <a:chExt cx="9143997" cy="5143498"/>
          </a:xfrm>
        </p:grpSpPr>
        <p:pic>
          <p:nvPicPr>
            <p:cNvPr id="151" name="Shape 15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914400" y="0"/>
              <a:ext cx="8229597" cy="51434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" name="Shape 152"/>
            <p:cNvPicPr preferRelativeResize="0"/>
            <p:nvPr/>
          </p:nvPicPr>
          <p:blipFill rotWithShape="1">
            <a:blip r:embed="rId3">
              <a:alphaModFix/>
            </a:blip>
            <a:srcRect b="0" l="0" r="73586" t="0"/>
            <a:stretch/>
          </p:blipFill>
          <p:spPr>
            <a:xfrm>
              <a:off x="0" y="0"/>
              <a:ext cx="2173777" cy="514349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3" name="Shape 1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TestNG?</a:t>
            </a:r>
          </a:p>
        </p:txBody>
      </p:sp>
    </p:spTree>
  </p:cSld>
  <p:clrMapOvr>
    <a:masterClrMapping/>
  </p:clrMapOvr>
  <p:transition spd="slow">
    <p:cut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" name="Shape 158"/>
          <p:cNvGrpSpPr/>
          <p:nvPr/>
        </p:nvGrpSpPr>
        <p:grpSpPr>
          <a:xfrm>
            <a:off x="0" y="-46824"/>
            <a:ext cx="9144000" cy="5230425"/>
            <a:chOff x="0" y="-46825"/>
            <a:chExt cx="9144000" cy="5143500"/>
          </a:xfrm>
        </p:grpSpPr>
        <p:pic>
          <p:nvPicPr>
            <p:cNvPr id="159" name="Shape 15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914400" y="-46825"/>
              <a:ext cx="8229600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0" name="Shape 160"/>
            <p:cNvPicPr preferRelativeResize="0"/>
            <p:nvPr/>
          </p:nvPicPr>
          <p:blipFill rotWithShape="1">
            <a:blip r:embed="rId3">
              <a:alphaModFix/>
            </a:blip>
            <a:srcRect b="0" l="0" r="68952" t="0"/>
            <a:stretch/>
          </p:blipFill>
          <p:spPr>
            <a:xfrm>
              <a:off x="0" y="-46825"/>
              <a:ext cx="2555024" cy="51435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1" name="Shape 16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Nothing?</a:t>
            </a:r>
          </a:p>
        </p:txBody>
      </p:sp>
    </p:spTree>
  </p:cSld>
  <p:clrMapOvr>
    <a:masterClrMapping/>
  </p:clrMapOvr>
  <p:transition spd="slow">
    <p:cut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Shape 1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Shape 167"/>
          <p:cNvSpPr txBox="1"/>
          <p:nvPr>
            <p:ph type="title"/>
          </p:nvPr>
        </p:nvSpPr>
        <p:spPr>
          <a:xfrm>
            <a:off x="311700" y="2109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Well, JUnit is great</a:t>
            </a:r>
          </a:p>
        </p:txBody>
      </p:sp>
    </p:spTree>
  </p:cSld>
  <p:clrMapOvr>
    <a:masterClrMapping/>
  </p:clrMapOvr>
  <p:transition spd="slow">
    <p:cut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Shape 1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Shape 17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But a little bit...</a:t>
            </a:r>
          </a:p>
        </p:txBody>
      </p:sp>
    </p:spTree>
  </p:cSld>
  <p:clrMapOvr>
    <a:masterClrMapping/>
  </p:clrMapOvr>
  <p:transition spd="slow">
    <p:cut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Shape 178"/>
          <p:cNvPicPr preferRelativeResize="0"/>
          <p:nvPr/>
        </p:nvPicPr>
        <p:blipFill rotWithShape="1">
          <a:blip r:embed="rId3">
            <a:alphaModFix/>
          </a:blip>
          <a:srcRect b="9" l="0" r="0" t="1960"/>
          <a:stretch/>
        </p:blipFill>
        <p:spPr>
          <a:xfrm>
            <a:off x="0" y="787675"/>
            <a:ext cx="9143999" cy="3568124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Shape 17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...stable?</a:t>
            </a:r>
          </a:p>
        </p:txBody>
      </p:sp>
    </p:spTree>
  </p:cSld>
  <p:clrMapOvr>
    <a:masterClrMapping/>
  </p:clrMapOvr>
  <p:transition spd="slow">
    <p:cut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Shape 184"/>
          <p:cNvPicPr preferRelativeResize="0"/>
          <p:nvPr/>
        </p:nvPicPr>
        <p:blipFill rotWithShape="1">
          <a:blip r:embed="rId3">
            <a:alphaModFix/>
          </a:blip>
          <a:srcRect b="0" l="-5951" r="20925" t="0"/>
          <a:stretch/>
        </p:blipFill>
        <p:spPr>
          <a:xfrm>
            <a:off x="-688175" y="0"/>
            <a:ext cx="9832176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Shape 18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So why don’t try Spock?</a:t>
            </a:r>
          </a:p>
        </p:txBody>
      </p:sp>
    </p:spTree>
  </p:cSld>
  <p:clrMapOvr>
    <a:masterClrMapping/>
  </p:clrMapOvr>
  <p:transition spd="slow">
    <p:cut/>
  </p:transition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Why Groovy?</a:t>
            </a:r>
          </a:p>
        </p:txBody>
      </p:sp>
      <p:sp>
        <p:nvSpPr>
          <p:cNvPr id="191" name="Shape 191"/>
          <p:cNvSpPr txBox="1"/>
          <p:nvPr>
            <p:ph idx="1" type="body"/>
          </p:nvPr>
        </p:nvSpPr>
        <p:spPr>
          <a:xfrm>
            <a:off x="311700" y="1429150"/>
            <a:ext cx="3739200" cy="443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Groovy is the Java re-imagined</a:t>
            </a:r>
          </a:p>
        </p:txBody>
      </p:sp>
      <p:sp>
        <p:nvSpPr>
          <p:cNvPr id="192" name="Shape 192"/>
          <p:cNvSpPr txBox="1"/>
          <p:nvPr>
            <p:ph idx="1" type="body"/>
          </p:nvPr>
        </p:nvSpPr>
        <p:spPr>
          <a:xfrm>
            <a:off x="311700" y="2009937"/>
            <a:ext cx="5857200" cy="443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Have your ever think how Java 2.0 should look like?</a:t>
            </a:r>
          </a:p>
        </p:txBody>
      </p:sp>
      <p:sp>
        <p:nvSpPr>
          <p:cNvPr id="193" name="Shape 193"/>
          <p:cNvSpPr txBox="1"/>
          <p:nvPr>
            <p:ph idx="1" type="body"/>
          </p:nvPr>
        </p:nvSpPr>
        <p:spPr>
          <a:xfrm>
            <a:off x="311700" y="4221200"/>
            <a:ext cx="5857200" cy="443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Groovy has beautiful and highly expressive DSLs</a:t>
            </a:r>
          </a:p>
        </p:txBody>
      </p:sp>
      <p:sp>
        <p:nvSpPr>
          <p:cNvPr id="194" name="Shape 194"/>
          <p:cNvSpPr txBox="1"/>
          <p:nvPr>
            <p:ph idx="1" type="body"/>
          </p:nvPr>
        </p:nvSpPr>
        <p:spPr>
          <a:xfrm>
            <a:off x="311700" y="2726200"/>
            <a:ext cx="8371800" cy="443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Groovy has lots of features you even don’t think about, but after first taste you won’t be able to imagine development without them</a:t>
            </a:r>
          </a:p>
        </p:txBody>
      </p:sp>
      <p:sp>
        <p:nvSpPr>
          <p:cNvPr id="195" name="Shape 195"/>
          <p:cNvSpPr txBox="1"/>
          <p:nvPr>
            <p:ph idx="1" type="body"/>
          </p:nvPr>
        </p:nvSpPr>
        <p:spPr>
          <a:xfrm>
            <a:off x="311700" y="3514025"/>
            <a:ext cx="5857200" cy="443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Groovy is fully compatible with Java</a:t>
            </a:r>
          </a:p>
        </p:txBody>
      </p:sp>
    </p:spTree>
  </p:cSld>
  <p:clrMapOvr>
    <a:masterClrMapping/>
  </p:clrMapOvr>
  <p:transition spd="slow">
    <p:cut/>
  </p:transition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Shape 200"/>
          <p:cNvPicPr preferRelativeResize="0"/>
          <p:nvPr/>
        </p:nvPicPr>
        <p:blipFill rotWithShape="1">
          <a:blip r:embed="rId3">
            <a:alphaModFix/>
          </a:blip>
          <a:srcRect b="16134" l="0" r="0" t="4304"/>
          <a:stretch/>
        </p:blipFill>
        <p:spPr>
          <a:xfrm>
            <a:off x="0" y="0"/>
            <a:ext cx="9143997" cy="5242892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Shape 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Why </a:t>
            </a:r>
            <a:r>
              <a:rPr lang="en" strike="sngStrike">
                <a:solidFill>
                  <a:srgbClr val="FFFFFF"/>
                </a:solidFill>
              </a:rPr>
              <a:t>Groovy</a:t>
            </a:r>
            <a:r>
              <a:rPr lang="en">
                <a:solidFill>
                  <a:srgbClr val="FFFFFF"/>
                </a:solidFill>
              </a:rPr>
              <a:t>?</a:t>
            </a:r>
          </a:p>
        </p:txBody>
      </p:sp>
      <p:sp>
        <p:nvSpPr>
          <p:cNvPr id="202" name="Shape 202"/>
          <p:cNvSpPr txBox="1"/>
          <p:nvPr>
            <p:ph idx="1" type="body"/>
          </p:nvPr>
        </p:nvSpPr>
        <p:spPr>
          <a:xfrm>
            <a:off x="311700" y="1429150"/>
            <a:ext cx="3739200" cy="443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trike="sngStrike">
                <a:solidFill>
                  <a:srgbClr val="FFFFFF"/>
                </a:solidFill>
              </a:rPr>
              <a:t>Groovy</a:t>
            </a:r>
            <a:r>
              <a:rPr lang="en">
                <a:solidFill>
                  <a:srgbClr val="FFFFFF"/>
                </a:solidFill>
              </a:rPr>
              <a:t> is the </a:t>
            </a:r>
            <a:r>
              <a:rPr lang="en" strike="sngStrike">
                <a:solidFill>
                  <a:srgbClr val="FFFFFF"/>
                </a:solidFill>
              </a:rPr>
              <a:t>Java</a:t>
            </a:r>
            <a:r>
              <a:rPr lang="en">
                <a:solidFill>
                  <a:srgbClr val="FFFFFF"/>
                </a:solidFill>
              </a:rPr>
              <a:t> re-imagined</a:t>
            </a:r>
          </a:p>
        </p:txBody>
      </p:sp>
      <p:sp>
        <p:nvSpPr>
          <p:cNvPr id="203" name="Shape 203"/>
          <p:cNvSpPr txBox="1"/>
          <p:nvPr>
            <p:ph type="title"/>
          </p:nvPr>
        </p:nvSpPr>
        <p:spPr>
          <a:xfrm>
            <a:off x="1240625" y="221425"/>
            <a:ext cx="1568700" cy="572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FF0000"/>
                </a:solidFill>
              </a:rPr>
              <a:t>Spock</a:t>
            </a:r>
          </a:p>
        </p:txBody>
      </p:sp>
      <p:sp>
        <p:nvSpPr>
          <p:cNvPr id="204" name="Shape 204"/>
          <p:cNvSpPr txBox="1"/>
          <p:nvPr>
            <p:ph idx="1" type="body"/>
          </p:nvPr>
        </p:nvSpPr>
        <p:spPr>
          <a:xfrm>
            <a:off x="311700" y="2009937"/>
            <a:ext cx="5857200" cy="443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Have your ever think how </a:t>
            </a:r>
            <a:r>
              <a:rPr lang="en" strike="sngStrike">
                <a:solidFill>
                  <a:srgbClr val="FFFFFF"/>
                </a:solidFill>
              </a:rPr>
              <a:t>Java 2.0</a:t>
            </a:r>
            <a:r>
              <a:rPr lang="en">
                <a:solidFill>
                  <a:srgbClr val="FFFFFF"/>
                </a:solidFill>
              </a:rPr>
              <a:t> should look like?</a:t>
            </a:r>
          </a:p>
        </p:txBody>
      </p:sp>
      <p:sp>
        <p:nvSpPr>
          <p:cNvPr id="205" name="Shape 205"/>
          <p:cNvSpPr txBox="1"/>
          <p:nvPr>
            <p:ph idx="1" type="body"/>
          </p:nvPr>
        </p:nvSpPr>
        <p:spPr>
          <a:xfrm>
            <a:off x="311700" y="4221200"/>
            <a:ext cx="5857200" cy="443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trike="sngStrike">
                <a:solidFill>
                  <a:srgbClr val="FFFFFF"/>
                </a:solidFill>
              </a:rPr>
              <a:t>Groovy</a:t>
            </a:r>
            <a:r>
              <a:rPr lang="en">
                <a:solidFill>
                  <a:srgbClr val="FFFFFF"/>
                </a:solidFill>
              </a:rPr>
              <a:t> has beautiful and highly expressive DSLs</a:t>
            </a:r>
          </a:p>
        </p:txBody>
      </p:sp>
      <p:sp>
        <p:nvSpPr>
          <p:cNvPr id="206" name="Shape 206"/>
          <p:cNvSpPr txBox="1"/>
          <p:nvPr>
            <p:ph idx="1" type="body"/>
          </p:nvPr>
        </p:nvSpPr>
        <p:spPr>
          <a:xfrm>
            <a:off x="311700" y="1109725"/>
            <a:ext cx="1281000" cy="443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FF0000"/>
                </a:solidFill>
              </a:rPr>
              <a:t>Spock</a:t>
            </a:r>
          </a:p>
        </p:txBody>
      </p:sp>
      <p:sp>
        <p:nvSpPr>
          <p:cNvPr id="207" name="Shape 207"/>
          <p:cNvSpPr txBox="1"/>
          <p:nvPr>
            <p:ph idx="1" type="body"/>
          </p:nvPr>
        </p:nvSpPr>
        <p:spPr>
          <a:xfrm>
            <a:off x="1684350" y="1109725"/>
            <a:ext cx="1281000" cy="443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FF0000"/>
                </a:solidFill>
              </a:rPr>
              <a:t>JUnit</a:t>
            </a:r>
          </a:p>
        </p:txBody>
      </p:sp>
      <p:sp>
        <p:nvSpPr>
          <p:cNvPr id="208" name="Shape 208"/>
          <p:cNvSpPr txBox="1"/>
          <p:nvPr>
            <p:ph idx="1" type="body"/>
          </p:nvPr>
        </p:nvSpPr>
        <p:spPr>
          <a:xfrm>
            <a:off x="3461400" y="1663562"/>
            <a:ext cx="1281000" cy="443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FF0000"/>
                </a:solidFill>
              </a:rPr>
              <a:t>JUnit 5.0</a:t>
            </a:r>
          </a:p>
        </p:txBody>
      </p:sp>
      <p:sp>
        <p:nvSpPr>
          <p:cNvPr id="209" name="Shape 209"/>
          <p:cNvSpPr txBox="1"/>
          <p:nvPr>
            <p:ph idx="1" type="body"/>
          </p:nvPr>
        </p:nvSpPr>
        <p:spPr>
          <a:xfrm>
            <a:off x="367925" y="3900625"/>
            <a:ext cx="1281000" cy="443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FF0000"/>
                </a:solidFill>
              </a:rPr>
              <a:t>Spock</a:t>
            </a:r>
          </a:p>
        </p:txBody>
      </p:sp>
      <p:sp>
        <p:nvSpPr>
          <p:cNvPr id="210" name="Shape 210"/>
          <p:cNvSpPr txBox="1"/>
          <p:nvPr>
            <p:ph idx="1" type="body"/>
          </p:nvPr>
        </p:nvSpPr>
        <p:spPr>
          <a:xfrm>
            <a:off x="311700" y="2726200"/>
            <a:ext cx="8371800" cy="443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trike="sngStrike">
                <a:solidFill>
                  <a:srgbClr val="FFFFFF"/>
                </a:solidFill>
              </a:rPr>
              <a:t>Groovy</a:t>
            </a:r>
            <a:r>
              <a:rPr lang="en">
                <a:solidFill>
                  <a:srgbClr val="FFFFFF"/>
                </a:solidFill>
              </a:rPr>
              <a:t> has lots of features you even don’t think about, but after first taste you won’t be able to imagine </a:t>
            </a:r>
            <a:r>
              <a:rPr lang="en" strike="sngStrike">
                <a:solidFill>
                  <a:srgbClr val="FFFFFF"/>
                </a:solidFill>
              </a:rPr>
              <a:t>development</a:t>
            </a:r>
            <a:r>
              <a:rPr lang="en">
                <a:solidFill>
                  <a:srgbClr val="FFFFFF"/>
                </a:solidFill>
              </a:rPr>
              <a:t> without them</a:t>
            </a:r>
          </a:p>
        </p:txBody>
      </p:sp>
      <p:sp>
        <p:nvSpPr>
          <p:cNvPr id="211" name="Shape 211"/>
          <p:cNvSpPr txBox="1"/>
          <p:nvPr>
            <p:ph idx="1" type="body"/>
          </p:nvPr>
        </p:nvSpPr>
        <p:spPr>
          <a:xfrm>
            <a:off x="435450" y="2249387"/>
            <a:ext cx="1281000" cy="443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FF0000"/>
                </a:solidFill>
              </a:rPr>
              <a:t>Spock</a:t>
            </a:r>
          </a:p>
        </p:txBody>
      </p:sp>
      <p:sp>
        <p:nvSpPr>
          <p:cNvPr id="212" name="Shape 212"/>
          <p:cNvSpPr txBox="1"/>
          <p:nvPr>
            <p:ph idx="1" type="body"/>
          </p:nvPr>
        </p:nvSpPr>
        <p:spPr>
          <a:xfrm>
            <a:off x="3333425" y="2997300"/>
            <a:ext cx="1568700" cy="443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FF0000"/>
                </a:solidFill>
              </a:rPr>
              <a:t>unit-testing</a:t>
            </a:r>
          </a:p>
        </p:txBody>
      </p:sp>
      <p:sp>
        <p:nvSpPr>
          <p:cNvPr id="213" name="Shape 213"/>
          <p:cNvSpPr txBox="1"/>
          <p:nvPr>
            <p:ph idx="1" type="body"/>
          </p:nvPr>
        </p:nvSpPr>
        <p:spPr>
          <a:xfrm>
            <a:off x="311700" y="3514025"/>
            <a:ext cx="5857200" cy="443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trike="sngStrike">
                <a:solidFill>
                  <a:srgbClr val="FFFFFF"/>
                </a:solidFill>
              </a:rPr>
              <a:t>Groovy</a:t>
            </a:r>
            <a:r>
              <a:rPr lang="en">
                <a:solidFill>
                  <a:srgbClr val="FFFFFF"/>
                </a:solidFill>
              </a:rPr>
              <a:t> is fully compatible with Java</a:t>
            </a:r>
          </a:p>
        </p:txBody>
      </p:sp>
      <p:sp>
        <p:nvSpPr>
          <p:cNvPr id="214" name="Shape 214"/>
          <p:cNvSpPr txBox="1"/>
          <p:nvPr>
            <p:ph idx="1" type="body"/>
          </p:nvPr>
        </p:nvSpPr>
        <p:spPr>
          <a:xfrm>
            <a:off x="435450" y="3169900"/>
            <a:ext cx="1281000" cy="443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FF0000"/>
                </a:solidFill>
              </a:rPr>
              <a:t>Spock</a:t>
            </a:r>
          </a:p>
        </p:txBody>
      </p:sp>
    </p:spTree>
  </p:cSld>
  <p:clrMapOvr>
    <a:masterClrMapping/>
  </p:clrMapOvr>
  <p:transition spd="slow">
    <p:cut/>
  </p:transition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 txBox="1"/>
          <p:nvPr>
            <p:ph type="title"/>
          </p:nvPr>
        </p:nvSpPr>
        <p:spPr>
          <a:xfrm>
            <a:off x="311700" y="422405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Spock is Enterprise ready</a:t>
            </a:r>
          </a:p>
        </p:txBody>
      </p:sp>
      <p:pic>
        <p:nvPicPr>
          <p:cNvPr id="220" name="Shape 2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2840" y="0"/>
            <a:ext cx="4051170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About me</a:t>
            </a:r>
          </a:p>
        </p:txBody>
      </p:sp>
      <p:sp>
        <p:nvSpPr>
          <p:cNvPr id="87" name="Shape 87"/>
          <p:cNvSpPr txBox="1"/>
          <p:nvPr>
            <p:ph idx="1" type="body"/>
          </p:nvPr>
        </p:nvSpPr>
        <p:spPr>
          <a:xfrm>
            <a:off x="457200" y="1063375"/>
            <a:ext cx="3268200" cy="7560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Yaroslav Yermilov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400"/>
              <a:t>Senior Software Engineer, postgraduate</a:t>
            </a:r>
          </a:p>
        </p:txBody>
      </p:sp>
      <p:pic>
        <p:nvPicPr>
          <p:cNvPr id="88" name="Shape 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54725" y="1266375"/>
            <a:ext cx="1219200" cy="428625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Shape 89"/>
          <p:cNvSpPr txBox="1"/>
          <p:nvPr>
            <p:ph idx="1" type="body"/>
          </p:nvPr>
        </p:nvSpPr>
        <p:spPr>
          <a:xfrm>
            <a:off x="5663875" y="1063375"/>
            <a:ext cx="3022800" cy="7560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800" u="sng">
                <a:solidFill>
                  <a:schemeClr val="hlink"/>
                </a:solidFill>
                <a:hlinkClick r:id="rId4"/>
              </a:rPr>
              <a:t>https://ua.linkedin.com/pub/yaroslav-yermilov/58/682/506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800" u="sng">
                <a:solidFill>
                  <a:schemeClr val="hlink"/>
                </a:solidFill>
                <a:hlinkClick r:id="rId5"/>
              </a:rPr>
              <a:t>https://www.facebook.com/yaroslav.yermilov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800" u="sng">
                <a:solidFill>
                  <a:schemeClr val="hlink"/>
                </a:solidFill>
                <a:hlinkClick r:id="rId6"/>
              </a:rPr>
              <a:t>https://twitter.com/yermilov17</a:t>
            </a:r>
          </a:p>
        </p:txBody>
      </p:sp>
      <p:sp>
        <p:nvSpPr>
          <p:cNvPr id="90" name="Shape 90"/>
          <p:cNvSpPr txBox="1"/>
          <p:nvPr>
            <p:ph idx="1" type="body"/>
          </p:nvPr>
        </p:nvSpPr>
        <p:spPr>
          <a:xfrm>
            <a:off x="457200" y="1898000"/>
            <a:ext cx="8144400" cy="7560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/>
              <a:t>fond of Java, complete code, big data, data science, Groovy</a:t>
            </a:r>
          </a:p>
        </p:txBody>
      </p:sp>
      <p:pic>
        <p:nvPicPr>
          <p:cNvPr id="91" name="Shape 9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02324" y="1089650"/>
            <a:ext cx="789949" cy="7034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Shape 225"/>
          <p:cNvPicPr preferRelativeResize="0"/>
          <p:nvPr/>
        </p:nvPicPr>
        <p:blipFill rotWithShape="1">
          <a:blip r:embed="rId3">
            <a:alphaModFix/>
          </a:blip>
          <a:srcRect b="9871" l="0" r="0" t="9476"/>
          <a:stretch/>
        </p:blipFill>
        <p:spPr>
          <a:xfrm>
            <a:off x="0" y="0"/>
            <a:ext cx="9144000" cy="5267290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Shape 226"/>
          <p:cNvSpPr txBox="1"/>
          <p:nvPr>
            <p:ph type="title"/>
          </p:nvPr>
        </p:nvSpPr>
        <p:spPr>
          <a:xfrm>
            <a:off x="4759575" y="311225"/>
            <a:ext cx="3774900" cy="839100"/>
          </a:xfrm>
          <a:prstGeom prst="rect">
            <a:avLst/>
          </a:prstGeom>
          <a:solidFill>
            <a:srgbClr val="FFFFFF"/>
          </a:solidFill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Let’s go!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1400" u="sng">
                <a:solidFill>
                  <a:schemeClr val="hlink"/>
                </a:solidFill>
                <a:hlinkClick r:id="rId4"/>
              </a:rPr>
              <a:t>https://github.com/yermilov/spock-talk</a:t>
            </a:r>
          </a:p>
        </p:txBody>
      </p:sp>
    </p:spTree>
  </p:cSld>
  <p:clrMapOvr>
    <a:masterClrMapping/>
  </p:clrMapOvr>
  <p:transition spd="slow">
    <p:cut/>
  </p:transition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Shape 2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486296"/>
            <a:ext cx="9144000" cy="6116105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Shape 232"/>
          <p:cNvSpPr txBox="1"/>
          <p:nvPr>
            <p:ph type="title"/>
          </p:nvPr>
        </p:nvSpPr>
        <p:spPr>
          <a:xfrm>
            <a:off x="236975" y="41812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Episode I: Every journey starts somewhere</a:t>
            </a:r>
          </a:p>
        </p:txBody>
      </p:sp>
    </p:spTree>
  </p:cSld>
  <p:clrMapOvr>
    <a:masterClrMapping/>
  </p:clrMapOvr>
  <p:transition spd="slow">
    <p:cut/>
  </p:transition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Episode I: Every journey starts somewhere</a:t>
            </a:r>
          </a:p>
        </p:txBody>
      </p:sp>
      <p:pic>
        <p:nvPicPr>
          <p:cNvPr id="238" name="Shape 2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7099" y="1017724"/>
            <a:ext cx="7349825" cy="3830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Episode I: Every journey starts somewhere</a:t>
            </a:r>
          </a:p>
        </p:txBody>
      </p:sp>
      <p:pic>
        <p:nvPicPr>
          <p:cNvPr id="244" name="Shape 2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1273" y="1017725"/>
            <a:ext cx="5381474" cy="408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Shape 2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492974">
            <a:off x="1386762" y="1807975"/>
            <a:ext cx="6257924" cy="2000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Episode I: Every journey starts somewhere</a:t>
            </a:r>
          </a:p>
        </p:txBody>
      </p:sp>
      <p:pic>
        <p:nvPicPr>
          <p:cNvPr id="251" name="Shape 2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5464" y="1017712"/>
            <a:ext cx="5273067" cy="4125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Shape 2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823199">
            <a:off x="1129625" y="2006225"/>
            <a:ext cx="6524624" cy="1295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Episode I: Every journey starts somewhere</a:t>
            </a:r>
          </a:p>
        </p:txBody>
      </p:sp>
      <p:pic>
        <p:nvPicPr>
          <p:cNvPr id="258" name="Shape 2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6535" y="1017724"/>
            <a:ext cx="5430925" cy="4125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Shape 2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332111">
            <a:off x="376087" y="1743050"/>
            <a:ext cx="7972423" cy="1904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Every journey starts somewhere</a:t>
            </a:r>
          </a:p>
        </p:txBody>
      </p:sp>
      <p:pic>
        <p:nvPicPr>
          <p:cNvPr id="265" name="Shape 2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8163" y="1017725"/>
            <a:ext cx="4867669" cy="412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Shape 2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43473" y="987198"/>
            <a:ext cx="5457050" cy="4186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Shape 2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79098" y="1017723"/>
            <a:ext cx="5585790" cy="4125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2" name="Shape 272"/>
          <p:cNvGrpSpPr/>
          <p:nvPr/>
        </p:nvGrpSpPr>
        <p:grpSpPr>
          <a:xfrm>
            <a:off x="0" y="0"/>
            <a:ext cx="9143999" cy="5143500"/>
            <a:chOff x="0" y="0"/>
            <a:chExt cx="9143999" cy="5143500"/>
          </a:xfrm>
        </p:grpSpPr>
        <p:pic>
          <p:nvPicPr>
            <p:cNvPr id="273" name="Shape 27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47675" y="0"/>
              <a:ext cx="8248650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4" name="Shape 274"/>
            <p:cNvPicPr preferRelativeResize="0"/>
            <p:nvPr/>
          </p:nvPicPr>
          <p:blipFill rotWithShape="1">
            <a:blip r:embed="rId3">
              <a:alphaModFix/>
            </a:blip>
            <a:srcRect b="0" l="0" r="79013" t="0"/>
            <a:stretch/>
          </p:blipFill>
          <p:spPr>
            <a:xfrm>
              <a:off x="0" y="0"/>
              <a:ext cx="1731099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5" name="Shape 275"/>
            <p:cNvPicPr preferRelativeResize="0"/>
            <p:nvPr/>
          </p:nvPicPr>
          <p:blipFill rotWithShape="1">
            <a:blip r:embed="rId3">
              <a:alphaModFix/>
            </a:blip>
            <a:srcRect b="0" l="0" r="79013" t="0"/>
            <a:stretch/>
          </p:blipFill>
          <p:spPr>
            <a:xfrm>
              <a:off x="7412900" y="0"/>
              <a:ext cx="1731099" cy="51435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76" name="Shape 276"/>
          <p:cNvSpPr txBox="1"/>
          <p:nvPr>
            <p:ph type="title"/>
          </p:nvPr>
        </p:nvSpPr>
        <p:spPr>
          <a:xfrm>
            <a:off x="311700" y="445025"/>
            <a:ext cx="1992300" cy="1173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Episode II: 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Assertions</a:t>
            </a:r>
          </a:p>
        </p:txBody>
      </p:sp>
    </p:spTree>
  </p:cSld>
  <p:clrMapOvr>
    <a:masterClrMapping/>
  </p:clrMapOvr>
  <p:transition spd="slow">
    <p:cut/>
  </p:transition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Episode II: Assertions</a:t>
            </a:r>
          </a:p>
        </p:txBody>
      </p:sp>
      <p:pic>
        <p:nvPicPr>
          <p:cNvPr id="282" name="Shape 282"/>
          <p:cNvPicPr preferRelativeResize="0"/>
          <p:nvPr/>
        </p:nvPicPr>
        <p:blipFill rotWithShape="1">
          <a:blip r:embed="rId3">
            <a:alphaModFix/>
          </a:blip>
          <a:srcRect b="70934" l="0" r="0" t="0"/>
          <a:stretch/>
        </p:blipFill>
        <p:spPr>
          <a:xfrm>
            <a:off x="311700" y="1567566"/>
            <a:ext cx="5172075" cy="105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Shape 283"/>
          <p:cNvPicPr preferRelativeResize="0"/>
          <p:nvPr/>
        </p:nvPicPr>
        <p:blipFill rotWithShape="1">
          <a:blip r:embed="rId3">
            <a:alphaModFix/>
          </a:blip>
          <a:srcRect b="36676" l="0" r="31309" t="37582"/>
          <a:stretch/>
        </p:blipFill>
        <p:spPr>
          <a:xfrm>
            <a:off x="5388525" y="1477200"/>
            <a:ext cx="3552824" cy="934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Shape 2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6937" y="2622362"/>
            <a:ext cx="4981575" cy="111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Shape 28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83762" y="2411362"/>
            <a:ext cx="3552825" cy="1990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Shape 29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Episode II: Assertions</a:t>
            </a:r>
          </a:p>
        </p:txBody>
      </p:sp>
      <p:pic>
        <p:nvPicPr>
          <p:cNvPr id="291" name="Shape 291"/>
          <p:cNvPicPr preferRelativeResize="0"/>
          <p:nvPr/>
        </p:nvPicPr>
        <p:blipFill rotWithShape="1">
          <a:blip r:embed="rId3">
            <a:alphaModFix/>
          </a:blip>
          <a:srcRect b="0" l="0" r="0" t="72769"/>
          <a:stretch/>
        </p:blipFill>
        <p:spPr>
          <a:xfrm>
            <a:off x="2070850" y="1325065"/>
            <a:ext cx="5172075" cy="988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Shape 2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37512" y="2268250"/>
            <a:ext cx="5038725" cy="261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About Spock</a:t>
            </a:r>
          </a:p>
        </p:txBody>
      </p:sp>
      <p:pic>
        <p:nvPicPr>
          <p:cNvPr id="97" name="Shape 97"/>
          <p:cNvPicPr preferRelativeResize="0"/>
          <p:nvPr/>
        </p:nvPicPr>
        <p:blipFill rotWithShape="1">
          <a:blip r:embed="rId3">
            <a:alphaModFix/>
          </a:blip>
          <a:srcRect b="5967" l="9779" r="910" t="19804"/>
          <a:stretch/>
        </p:blipFill>
        <p:spPr>
          <a:xfrm>
            <a:off x="489125" y="1092550"/>
            <a:ext cx="8165749" cy="368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hape 2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Episode II: Assertions</a:t>
            </a:r>
          </a:p>
        </p:txBody>
      </p:sp>
      <p:pic>
        <p:nvPicPr>
          <p:cNvPr id="298" name="Shape 2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923111"/>
            <a:ext cx="9144000" cy="1297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hape 3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Episode II: Assertions</a:t>
            </a:r>
          </a:p>
        </p:txBody>
      </p:sp>
      <p:pic>
        <p:nvPicPr>
          <p:cNvPr id="304" name="Shape 3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9024" y="1017724"/>
            <a:ext cx="6185949" cy="405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Shape 3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874813">
            <a:off x="1460337" y="1984340"/>
            <a:ext cx="5974475" cy="1598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 txBox="1"/>
          <p:nvPr>
            <p:ph type="title"/>
          </p:nvPr>
        </p:nvSpPr>
        <p:spPr>
          <a:xfrm>
            <a:off x="311700" y="421860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Episode III: Idiomatic Spock</a:t>
            </a:r>
          </a:p>
        </p:txBody>
      </p:sp>
      <p:pic>
        <p:nvPicPr>
          <p:cNvPr id="311" name="Shape 3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22498" y="0"/>
            <a:ext cx="3521502" cy="5143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 txBox="1"/>
          <p:nvPr>
            <p:ph type="title"/>
          </p:nvPr>
        </p:nvSpPr>
        <p:spPr>
          <a:xfrm>
            <a:off x="311700" y="445025"/>
            <a:ext cx="2938800" cy="1099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Episode III: 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Idiomatic Spock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317" name="Shape 3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1001" y="0"/>
            <a:ext cx="4633546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2" name="Shape 3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51691" y="0"/>
            <a:ext cx="529231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Shape 323"/>
          <p:cNvSpPr txBox="1"/>
          <p:nvPr>
            <p:ph type="title"/>
          </p:nvPr>
        </p:nvSpPr>
        <p:spPr>
          <a:xfrm>
            <a:off x="311700" y="445025"/>
            <a:ext cx="2938800" cy="1099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Episode III: 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Idiomatic Spock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" name="Shape 3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Shape 329"/>
          <p:cNvSpPr txBox="1"/>
          <p:nvPr>
            <p:ph type="title"/>
          </p:nvPr>
        </p:nvSpPr>
        <p:spPr>
          <a:xfrm>
            <a:off x="5230100" y="1019050"/>
            <a:ext cx="2938800" cy="1099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Episode IV: 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Setup/Teardown</a:t>
            </a:r>
          </a:p>
        </p:txBody>
      </p:sp>
    </p:spTree>
  </p:cSld>
  <p:clrMapOvr>
    <a:masterClrMapping/>
  </p:clrMapOvr>
  <p:transition spd="slow">
    <p:cut/>
  </p:transition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4" name="Shape 3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26425"/>
            <a:ext cx="3143250" cy="2038350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Shape 3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434343"/>
                </a:solidFill>
              </a:rPr>
              <a:t>Episode IV: Setup/Teardown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</p:txBody>
      </p:sp>
      <p:pic>
        <p:nvPicPr>
          <p:cNvPr id="336" name="Shape 3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33962" y="3019412"/>
            <a:ext cx="4010025" cy="212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Shape 3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12" y="3747887"/>
            <a:ext cx="4048125" cy="1343025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Shape 338"/>
          <p:cNvSpPr/>
          <p:nvPr/>
        </p:nvSpPr>
        <p:spPr>
          <a:xfrm rot="-121955">
            <a:off x="3301903" y="1561662"/>
            <a:ext cx="1099591" cy="28127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39" name="Shape 339"/>
          <p:cNvSpPr/>
          <p:nvPr/>
        </p:nvSpPr>
        <p:spPr>
          <a:xfrm rot="8996838">
            <a:off x="1218718" y="3400818"/>
            <a:ext cx="838065" cy="28105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340" name="Shape 3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49275" y="2565000"/>
            <a:ext cx="3143250" cy="1419225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Shape 341"/>
          <p:cNvSpPr/>
          <p:nvPr/>
        </p:nvSpPr>
        <p:spPr>
          <a:xfrm rot="-8887900">
            <a:off x="4444008" y="3670833"/>
            <a:ext cx="837549" cy="281049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342" name="Shape 342"/>
          <p:cNvPicPr preferRelativeResize="0"/>
          <p:nvPr/>
        </p:nvPicPr>
        <p:blipFill rotWithShape="1">
          <a:blip r:embed="rId7">
            <a:alphaModFix/>
          </a:blip>
          <a:srcRect b="0" l="0" r="22516" t="0"/>
          <a:stretch/>
        </p:blipFill>
        <p:spPr>
          <a:xfrm>
            <a:off x="4485422" y="934975"/>
            <a:ext cx="4346874" cy="1304925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Shape 343"/>
          <p:cNvSpPr/>
          <p:nvPr/>
        </p:nvSpPr>
        <p:spPr>
          <a:xfrm rot="4321736">
            <a:off x="6236906" y="2535726"/>
            <a:ext cx="1370987" cy="28129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" name="Shape 3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26425"/>
            <a:ext cx="3143250" cy="203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Shape 3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2" y="3747887"/>
            <a:ext cx="4048125" cy="134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Shape 3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70800" y="2586962"/>
            <a:ext cx="4324350" cy="1285875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Shape 3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434343"/>
                </a:solidFill>
              </a:rPr>
              <a:t>Episode IV: Setup/Teardown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352" name="Shape 352"/>
          <p:cNvSpPr/>
          <p:nvPr/>
        </p:nvSpPr>
        <p:spPr>
          <a:xfrm rot="8996838">
            <a:off x="1218718" y="3400818"/>
            <a:ext cx="838065" cy="28105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53" name="Shape 353"/>
          <p:cNvSpPr/>
          <p:nvPr/>
        </p:nvSpPr>
        <p:spPr>
          <a:xfrm rot="-8887900">
            <a:off x="4444008" y="3670833"/>
            <a:ext cx="837549" cy="281049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354" name="Shape 35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29250" y="3067050"/>
            <a:ext cx="3714750" cy="207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Shape 35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22712" y="880950"/>
            <a:ext cx="45243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Shape 356"/>
          <p:cNvSpPr/>
          <p:nvPr/>
        </p:nvSpPr>
        <p:spPr>
          <a:xfrm rot="4321736">
            <a:off x="6236906" y="2535726"/>
            <a:ext cx="1370987" cy="28129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57" name="Shape 357"/>
          <p:cNvSpPr/>
          <p:nvPr/>
        </p:nvSpPr>
        <p:spPr>
          <a:xfrm rot="-753441">
            <a:off x="3298019" y="1529604"/>
            <a:ext cx="1175622" cy="281239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Shape 36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434343"/>
                </a:solidFill>
              </a:rPr>
              <a:t>Episode IV: Setup/Teardown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</p:txBody>
      </p:sp>
      <p:pic>
        <p:nvPicPr>
          <p:cNvPr id="363" name="Shape 3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762362"/>
            <a:ext cx="3181350" cy="1381125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Shape 364"/>
          <p:cNvSpPr/>
          <p:nvPr/>
        </p:nvSpPr>
        <p:spPr>
          <a:xfrm rot="8996838">
            <a:off x="1218718" y="3400818"/>
            <a:ext cx="838065" cy="28105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365" name="Shape 3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38750" y="3067050"/>
            <a:ext cx="3905250" cy="207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Shape 3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12" y="969487"/>
            <a:ext cx="3514725" cy="1876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Shape 36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94087" y="2497325"/>
            <a:ext cx="2543175" cy="120015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Shape 368"/>
          <p:cNvSpPr/>
          <p:nvPr/>
        </p:nvSpPr>
        <p:spPr>
          <a:xfrm rot="-8887900">
            <a:off x="4444008" y="3670833"/>
            <a:ext cx="837549" cy="281049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369" name="Shape 36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33012" y="969500"/>
            <a:ext cx="4486275" cy="1066800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Shape 370"/>
          <p:cNvSpPr/>
          <p:nvPr/>
        </p:nvSpPr>
        <p:spPr>
          <a:xfrm rot="-121890">
            <a:off x="3519412" y="1484115"/>
            <a:ext cx="837826" cy="28127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1" name="Shape 371"/>
          <p:cNvSpPr/>
          <p:nvPr/>
        </p:nvSpPr>
        <p:spPr>
          <a:xfrm rot="4321736">
            <a:off x="6236906" y="2535726"/>
            <a:ext cx="1370987" cy="28129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Shape 37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434343"/>
                </a:solidFill>
              </a:rPr>
              <a:t>Episode IV: Setup/Teardown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377" name="Shape 377"/>
          <p:cNvSpPr/>
          <p:nvPr/>
        </p:nvSpPr>
        <p:spPr>
          <a:xfrm rot="4321736">
            <a:off x="6236906" y="2535726"/>
            <a:ext cx="1370987" cy="28129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8" name="Shape 378"/>
          <p:cNvSpPr/>
          <p:nvPr/>
        </p:nvSpPr>
        <p:spPr>
          <a:xfrm rot="8996838">
            <a:off x="1218718" y="3400818"/>
            <a:ext cx="838065" cy="28105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9" name="Shape 379"/>
          <p:cNvSpPr/>
          <p:nvPr/>
        </p:nvSpPr>
        <p:spPr>
          <a:xfrm rot="-8887900">
            <a:off x="4444008" y="3670833"/>
            <a:ext cx="837549" cy="281049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380" name="Shape 3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912" y="926700"/>
            <a:ext cx="2981325" cy="163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Shape 3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984225"/>
            <a:ext cx="4076700" cy="106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Shape 382"/>
          <p:cNvPicPr preferRelativeResize="0"/>
          <p:nvPr/>
        </p:nvPicPr>
        <p:blipFill rotWithShape="1">
          <a:blip r:embed="rId5">
            <a:alphaModFix/>
          </a:blip>
          <a:srcRect b="0" l="0" r="26648" t="0"/>
          <a:stretch/>
        </p:blipFill>
        <p:spPr>
          <a:xfrm>
            <a:off x="2239400" y="2477450"/>
            <a:ext cx="2962274" cy="981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Shape 38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19762" y="3314700"/>
            <a:ext cx="3324225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Shape 38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33012" y="1037375"/>
            <a:ext cx="4467225" cy="923925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Shape 385"/>
          <p:cNvSpPr/>
          <p:nvPr/>
        </p:nvSpPr>
        <p:spPr>
          <a:xfrm rot="-687837">
            <a:off x="3298535" y="1532105"/>
            <a:ext cx="1181878" cy="28129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Shape 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Shape 1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disclaimer</a:t>
            </a:r>
          </a:p>
        </p:txBody>
      </p:sp>
    </p:spTree>
  </p:cSld>
  <p:clrMapOvr>
    <a:masterClrMapping/>
  </p:clrMapOvr>
  <p:transition spd="slow">
    <p:cut/>
  </p:transition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Shape 39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434343"/>
                </a:solidFill>
              </a:rPr>
              <a:t>Episode IV: Setup/Teardown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</p:txBody>
      </p:sp>
      <p:pic>
        <p:nvPicPr>
          <p:cNvPr id="391" name="Shape 3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2075" y="1017712"/>
            <a:ext cx="6219825" cy="410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Shape 39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434343"/>
                </a:solidFill>
              </a:rPr>
              <a:t>Episode IV: Setup/Teardown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</p:txBody>
      </p:sp>
      <p:pic>
        <p:nvPicPr>
          <p:cNvPr id="397" name="Shape 3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325" y="1017712"/>
            <a:ext cx="5886450" cy="380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Shape 3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51131" y="3421499"/>
            <a:ext cx="2992875" cy="172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900"/>
                                        <p:tgtEl>
                                          <p:spTgt spid="3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Shape 4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789550"/>
            <a:ext cx="5009024" cy="3126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Shape 4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26975" y="1017727"/>
            <a:ext cx="4929350" cy="3568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Shape 40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3900" y="1156575"/>
            <a:ext cx="4696993" cy="3896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Shape 40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26800" y="1582425"/>
            <a:ext cx="5905500" cy="3333750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Shape 40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434343"/>
                </a:solidFill>
              </a:rPr>
              <a:t>Episode IV: @Shared or static?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</p:txBody>
      </p:sp>
      <p:pic>
        <p:nvPicPr>
          <p:cNvPr id="408" name="Shape 40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254462" y="1376525"/>
            <a:ext cx="4747574" cy="3195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3" name="Shape 413"/>
          <p:cNvPicPr preferRelativeResize="0"/>
          <p:nvPr/>
        </p:nvPicPr>
        <p:blipFill rotWithShape="1">
          <a:blip r:embed="rId3">
            <a:alphaModFix/>
          </a:blip>
          <a:srcRect b="0" l="9717" r="4364" t="0"/>
          <a:stretch/>
        </p:blipFill>
        <p:spPr>
          <a:xfrm>
            <a:off x="-620362" y="0"/>
            <a:ext cx="1038472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Shape 414"/>
          <p:cNvSpPr txBox="1"/>
          <p:nvPr>
            <p:ph type="title"/>
          </p:nvPr>
        </p:nvSpPr>
        <p:spPr>
          <a:xfrm>
            <a:off x="6077650" y="3567800"/>
            <a:ext cx="2754600" cy="1107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Episode V: </a:t>
            </a:r>
          </a:p>
          <a:p>
            <a:pPr lvl="0" rtl="0" algn="r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Data driven test</a:t>
            </a:r>
          </a:p>
          <a:p>
            <a:pPr lvl="0" rtl="0" algn="r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spd="slow">
    <p:cut/>
  </p:transition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Shape 4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Episode V: Data driven test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420" name="Shape 4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600" y="1212300"/>
            <a:ext cx="8690775" cy="271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Shape 4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lang="en">
                <a:solidFill>
                  <a:srgbClr val="000000"/>
                </a:solidFill>
              </a:rPr>
              <a:t>Episode V: Data driven test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426" name="Shape 4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2048" y="950141"/>
            <a:ext cx="6819900" cy="41184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Shape 4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Episode V: Data driven test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432" name="Shape 4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32477"/>
            <a:ext cx="9144000" cy="26785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Shape 4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Episode V: Data driven test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438" name="Shape 4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4522" y="1017722"/>
            <a:ext cx="6234964" cy="4035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Shape 4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Episode V: Data driven test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444" name="Shape 4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7062" y="1017724"/>
            <a:ext cx="6069878" cy="4125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Shape 4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Episode V: Data driven test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450" name="Shape 4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162890"/>
            <a:ext cx="9144000" cy="18354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Shape 108"/>
          <p:cNvPicPr preferRelativeResize="0"/>
          <p:nvPr/>
        </p:nvPicPr>
        <p:blipFill rotWithShape="1">
          <a:blip r:embed="rId3">
            <a:alphaModFix/>
          </a:blip>
          <a:srcRect b="15304" l="0" r="0" t="0"/>
          <a:stretch/>
        </p:blipFill>
        <p:spPr>
          <a:xfrm>
            <a:off x="0" y="0"/>
            <a:ext cx="9144000" cy="5778368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Shape 109"/>
          <p:cNvSpPr txBox="1"/>
          <p:nvPr>
            <p:ph type="title"/>
          </p:nvPr>
        </p:nvSpPr>
        <p:spPr>
          <a:xfrm>
            <a:off x="311700" y="228540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What’s the problem?</a:t>
            </a:r>
          </a:p>
        </p:txBody>
      </p:sp>
    </p:spTree>
  </p:cSld>
  <p:clrMapOvr>
    <a:masterClrMapping/>
  </p:clrMapOvr>
  <p:transition spd="slow">
    <p:cut/>
  </p:transition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Shape 4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Episode V: Data driven test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456" name="Shape 4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7725" y="1171562"/>
            <a:ext cx="7248525" cy="3971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Shape 46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Episode V: Data driven test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462" name="Shape 4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089" y="1813601"/>
            <a:ext cx="7409824" cy="2440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7" name="Shape 467"/>
          <p:cNvPicPr preferRelativeResize="0"/>
          <p:nvPr/>
        </p:nvPicPr>
        <p:blipFill rotWithShape="1">
          <a:blip r:embed="rId3">
            <a:alphaModFix/>
          </a:blip>
          <a:srcRect b="0" l="0" r="16604" t="0"/>
          <a:stretch/>
        </p:blipFill>
        <p:spPr>
          <a:xfrm>
            <a:off x="-552525" y="0"/>
            <a:ext cx="1024906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468" name="Shape 468"/>
          <p:cNvSpPr txBox="1"/>
          <p:nvPr>
            <p:ph type="title"/>
          </p:nvPr>
        </p:nvSpPr>
        <p:spPr>
          <a:xfrm>
            <a:off x="6077925" y="3110175"/>
            <a:ext cx="2390700" cy="1211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Episode VI: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Exceptions</a:t>
            </a:r>
          </a:p>
        </p:txBody>
      </p:sp>
    </p:spTree>
  </p:cSld>
  <p:clrMapOvr>
    <a:masterClrMapping/>
  </p:clrMapOvr>
  <p:transition spd="slow">
    <p:cut/>
  </p:transition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Shape 47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Episode VI: Exceptions</a:t>
            </a:r>
          </a:p>
        </p:txBody>
      </p:sp>
      <p:pic>
        <p:nvPicPr>
          <p:cNvPr id="474" name="Shape 4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2525" y="1136437"/>
            <a:ext cx="6638925" cy="383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Shape 47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Episode VI: Exceptions</a:t>
            </a:r>
          </a:p>
        </p:txBody>
      </p:sp>
      <p:pic>
        <p:nvPicPr>
          <p:cNvPr id="480" name="Shape 4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77504"/>
            <a:ext cx="9144001" cy="34412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Shape 48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Episode VI: Exceptions</a:t>
            </a:r>
          </a:p>
        </p:txBody>
      </p:sp>
      <p:pic>
        <p:nvPicPr>
          <p:cNvPr id="486" name="Shape 4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2562" y="1414462"/>
            <a:ext cx="6543675" cy="261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Shape 49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Episode VI: Exceptions</a:t>
            </a:r>
          </a:p>
        </p:txBody>
      </p:sp>
      <p:pic>
        <p:nvPicPr>
          <p:cNvPr id="492" name="Shape 4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6825" y="1274137"/>
            <a:ext cx="6410325" cy="324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Shape 4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Episode VI: Exceptions</a:t>
            </a:r>
          </a:p>
        </p:txBody>
      </p:sp>
      <p:pic>
        <p:nvPicPr>
          <p:cNvPr id="498" name="Shape 4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2537" y="1017724"/>
            <a:ext cx="6238924" cy="3993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Shape 5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Episode VI: Exceptions</a:t>
            </a:r>
          </a:p>
        </p:txBody>
      </p:sp>
      <p:pic>
        <p:nvPicPr>
          <p:cNvPr id="504" name="Shape 5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8650" y="1017725"/>
            <a:ext cx="6946699" cy="375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Shape 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Episode VI: Exceptions</a:t>
            </a:r>
          </a:p>
        </p:txBody>
      </p:sp>
      <p:pic>
        <p:nvPicPr>
          <p:cNvPr id="510" name="Shape 5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1597" y="1017727"/>
            <a:ext cx="5740794" cy="4016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Shape 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6412" y="-57937"/>
            <a:ext cx="9216825" cy="5259375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Shape 115"/>
          <p:cNvSpPr txBox="1"/>
          <p:nvPr>
            <p:ph type="title"/>
          </p:nvPr>
        </p:nvSpPr>
        <p:spPr>
          <a:xfrm>
            <a:off x="311700" y="427087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Better to test before going to production</a:t>
            </a:r>
          </a:p>
        </p:txBody>
      </p:sp>
    </p:spTree>
  </p:cSld>
  <p:clrMapOvr>
    <a:masterClrMapping/>
  </p:clrMapOvr>
  <p:transition spd="slow">
    <p:cut/>
  </p:transition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Shape 5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Episode VI: Exceptions</a:t>
            </a:r>
          </a:p>
        </p:txBody>
      </p:sp>
      <p:pic>
        <p:nvPicPr>
          <p:cNvPr id="516" name="Shape 5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100" y="1827334"/>
            <a:ext cx="9143999" cy="17936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Shape 5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Episode VI: Exceptions</a:t>
            </a:r>
          </a:p>
        </p:txBody>
      </p:sp>
      <p:pic>
        <p:nvPicPr>
          <p:cNvPr id="522" name="Shape 5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4325" y="1462087"/>
            <a:ext cx="8515350" cy="2219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7" name="Shape 5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28" name="Shape 528"/>
          <p:cNvSpPr txBox="1"/>
          <p:nvPr>
            <p:ph type="title"/>
          </p:nvPr>
        </p:nvSpPr>
        <p:spPr>
          <a:xfrm>
            <a:off x="6177150" y="2279075"/>
            <a:ext cx="2266500" cy="1967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Episode VII: 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Mocks, 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Stubs, 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Spies</a:t>
            </a:r>
          </a:p>
        </p:txBody>
      </p:sp>
    </p:spTree>
  </p:cSld>
  <p:clrMapOvr>
    <a:masterClrMapping/>
  </p:clrMapOvr>
  <p:transition spd="slow">
    <p:cut/>
  </p:transition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Shape 5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Episode VII: Mocks, Stubs, Spies</a:t>
            </a:r>
          </a:p>
        </p:txBody>
      </p:sp>
      <p:pic>
        <p:nvPicPr>
          <p:cNvPr id="534" name="Shape 5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" y="1328525"/>
            <a:ext cx="3305175" cy="72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5" name="Shape 5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7175" y="2052425"/>
            <a:ext cx="4953000" cy="809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6" name="Shape 5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152400" y="3116337"/>
            <a:ext cx="5257800" cy="82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7" name="Shape 5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3895190"/>
            <a:ext cx="9143999" cy="7528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Shape 5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Episode VII: Mocks, Stubs, Spies</a:t>
            </a:r>
          </a:p>
        </p:txBody>
      </p:sp>
      <p:pic>
        <p:nvPicPr>
          <p:cNvPr id="543" name="Shape 5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" y="1254350"/>
            <a:ext cx="6686550" cy="72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4" name="Shape 5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2" y="1978250"/>
            <a:ext cx="7143750" cy="78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Shape 5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1462" y="3033300"/>
            <a:ext cx="5324475" cy="74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Shape 5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287" y="3757187"/>
            <a:ext cx="9115425" cy="84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Shape 5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Episode VII: Mocks, Stubs, Spies</a:t>
            </a:r>
          </a:p>
        </p:txBody>
      </p:sp>
      <p:pic>
        <p:nvPicPr>
          <p:cNvPr id="552" name="Shape 5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" y="1140675"/>
            <a:ext cx="2828925" cy="43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3" name="Shape 5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578812"/>
            <a:ext cx="5429250" cy="42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4" name="Shape 554"/>
          <p:cNvPicPr preferRelativeResize="0"/>
          <p:nvPr/>
        </p:nvPicPr>
        <p:blipFill rotWithShape="1">
          <a:blip r:embed="rId5">
            <a:alphaModFix/>
          </a:blip>
          <a:srcRect b="0" l="0" r="59821" t="0"/>
          <a:stretch/>
        </p:blipFill>
        <p:spPr>
          <a:xfrm>
            <a:off x="-136975" y="2117925"/>
            <a:ext cx="3673924" cy="288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5" name="Shape 55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36950" y="2862437"/>
            <a:ext cx="5607049" cy="13995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Shape 5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Episode VII: Mocks, Stubs, Spies</a:t>
            </a:r>
          </a:p>
        </p:txBody>
      </p:sp>
      <p:pic>
        <p:nvPicPr>
          <p:cNvPr id="561" name="Shape 5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75" y="1291687"/>
            <a:ext cx="4676775" cy="5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2" name="Shape 5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275" y="1796525"/>
            <a:ext cx="5553075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3" name="Shape 5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287" y="2253725"/>
            <a:ext cx="6648450" cy="49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Shape 56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862" y="2834700"/>
            <a:ext cx="9086850" cy="140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Shape 56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Episode VII: Mocks, Stubs, Spies</a:t>
            </a:r>
          </a:p>
        </p:txBody>
      </p:sp>
      <p:pic>
        <p:nvPicPr>
          <p:cNvPr id="570" name="Shape 5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3025" y="1522837"/>
            <a:ext cx="6457950" cy="3019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5" name="Shape 575"/>
          <p:cNvPicPr preferRelativeResize="0"/>
          <p:nvPr/>
        </p:nvPicPr>
        <p:blipFill rotWithShape="1">
          <a:blip r:embed="rId3">
            <a:alphaModFix/>
          </a:blip>
          <a:srcRect b="0" l="6817" r="4301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76" name="Shape 576"/>
          <p:cNvSpPr txBox="1"/>
          <p:nvPr>
            <p:ph type="title"/>
          </p:nvPr>
        </p:nvSpPr>
        <p:spPr>
          <a:xfrm>
            <a:off x="356725" y="4024100"/>
            <a:ext cx="41904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Episode VIII: Time travel</a:t>
            </a:r>
          </a:p>
        </p:txBody>
      </p:sp>
    </p:spTree>
  </p:cSld>
  <p:clrMapOvr>
    <a:masterClrMapping/>
  </p:clrMapOvr>
  <p:transition spd="slow">
    <p:cut/>
  </p:transition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Shape 58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Episode VIII: Time travel</a:t>
            </a:r>
          </a:p>
        </p:txBody>
      </p:sp>
      <p:pic>
        <p:nvPicPr>
          <p:cNvPr id="582" name="Shape 5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350" y="1549662"/>
            <a:ext cx="8677275" cy="58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" name="Shape 5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187" y="2434387"/>
            <a:ext cx="8229600" cy="195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Shape 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511" y="0"/>
            <a:ext cx="7524976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Shape 121"/>
          <p:cNvSpPr txBox="1"/>
          <p:nvPr>
            <p:ph type="title"/>
          </p:nvPr>
        </p:nvSpPr>
        <p:spPr>
          <a:xfrm>
            <a:off x="311700" y="0"/>
            <a:ext cx="8520600" cy="1017600"/>
          </a:xfrm>
          <a:prstGeom prst="rect">
            <a:avLst/>
          </a:prstGeom>
          <a:solidFill>
            <a:srgbClr val="FFFFFF"/>
          </a:solidFill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Firstly, to unit-test</a:t>
            </a:r>
          </a:p>
        </p:txBody>
      </p:sp>
      <p:sp>
        <p:nvSpPr>
          <p:cNvPr id="122" name="Shape 122"/>
          <p:cNvSpPr/>
          <p:nvPr/>
        </p:nvSpPr>
        <p:spPr>
          <a:xfrm>
            <a:off x="1090225" y="4354250"/>
            <a:ext cx="2340900" cy="755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3" name="Shape 123"/>
          <p:cNvSpPr/>
          <p:nvPr/>
        </p:nvSpPr>
        <p:spPr>
          <a:xfrm>
            <a:off x="2386375" y="916350"/>
            <a:ext cx="255600" cy="326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Shape 58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Episode VIII: Time travel</a:t>
            </a:r>
          </a:p>
        </p:txBody>
      </p:sp>
      <p:pic>
        <p:nvPicPr>
          <p:cNvPr id="589" name="Shape 5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2575" y="1749300"/>
            <a:ext cx="5838825" cy="240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Shape 59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Episode VIII: Time travel</a:t>
            </a:r>
          </a:p>
        </p:txBody>
      </p:sp>
      <p:pic>
        <p:nvPicPr>
          <p:cNvPr id="595" name="Shape 5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3050" y="1661212"/>
            <a:ext cx="5857875" cy="2486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Shape 60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Episode VIII: Time travel</a:t>
            </a:r>
          </a:p>
        </p:txBody>
      </p:sp>
      <p:pic>
        <p:nvPicPr>
          <p:cNvPr id="601" name="Shape 6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7812" y="1400175"/>
            <a:ext cx="6048375" cy="2343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Shape 60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Episode VIII: Time travel</a:t>
            </a:r>
          </a:p>
        </p:txBody>
      </p:sp>
      <p:pic>
        <p:nvPicPr>
          <p:cNvPr id="607" name="Shape 6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0037" y="1017724"/>
            <a:ext cx="6143931" cy="407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Shape 6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Episode VIII: Time travel</a:t>
            </a:r>
          </a:p>
        </p:txBody>
      </p:sp>
      <p:pic>
        <p:nvPicPr>
          <p:cNvPr id="613" name="Shape 6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7800" y="1017712"/>
            <a:ext cx="6248400" cy="4124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Shape 6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Episode VIII: Time travel</a:t>
            </a:r>
          </a:p>
        </p:txBody>
      </p:sp>
      <p:pic>
        <p:nvPicPr>
          <p:cNvPr id="619" name="Shape 6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9700" y="1017712"/>
            <a:ext cx="6124575" cy="3286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Shape 6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Episode VIII: Time travel</a:t>
            </a:r>
          </a:p>
        </p:txBody>
      </p:sp>
      <p:pic>
        <p:nvPicPr>
          <p:cNvPr id="625" name="Shape 6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875" y="1017725"/>
            <a:ext cx="8096250" cy="352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0" name="Shape 630"/>
          <p:cNvPicPr preferRelativeResize="0"/>
          <p:nvPr/>
        </p:nvPicPr>
        <p:blipFill rotWithShape="1">
          <a:blip r:embed="rId3">
            <a:alphaModFix/>
          </a:blip>
          <a:srcRect b="0" l="17293" r="0" t="0"/>
          <a:stretch/>
        </p:blipFill>
        <p:spPr>
          <a:xfrm>
            <a:off x="-371906" y="0"/>
            <a:ext cx="9887817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631" name="Shape 631"/>
          <p:cNvSpPr txBox="1"/>
          <p:nvPr>
            <p:ph type="title"/>
          </p:nvPr>
        </p:nvSpPr>
        <p:spPr>
          <a:xfrm>
            <a:off x="2777600" y="3483800"/>
            <a:ext cx="2316000" cy="1037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Episode IX: 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Test control</a:t>
            </a:r>
          </a:p>
        </p:txBody>
      </p:sp>
    </p:spTree>
  </p:cSld>
  <p:clrMapOvr>
    <a:masterClrMapping/>
  </p:clrMapOvr>
  <p:transition spd="slow">
    <p:cut/>
  </p:transition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Shape 6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Episode IX: Test control</a:t>
            </a:r>
          </a:p>
        </p:txBody>
      </p:sp>
      <p:pic>
        <p:nvPicPr>
          <p:cNvPr id="637" name="Shape 6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8887" y="1666875"/>
            <a:ext cx="4086225" cy="180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Shape 6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Episode IX: Test control</a:t>
            </a:r>
          </a:p>
        </p:txBody>
      </p:sp>
      <p:pic>
        <p:nvPicPr>
          <p:cNvPr id="643" name="Shape 6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237" y="1676400"/>
            <a:ext cx="8391525" cy="179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Shape 128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129" name="Shape 129"/>
            <p:cNvPicPr preferRelativeResize="0"/>
            <p:nvPr/>
          </p:nvPicPr>
          <p:blipFill rotWithShape="1">
            <a:blip r:embed="rId3">
              <a:alphaModFix/>
            </a:blip>
            <a:srcRect b="6706" l="0" r="0" t="6428"/>
            <a:stretch/>
          </p:blipFill>
          <p:spPr>
            <a:xfrm>
              <a:off x="1248750" y="0"/>
              <a:ext cx="7895250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0" name="Shape 130"/>
            <p:cNvPicPr preferRelativeResize="0"/>
            <p:nvPr/>
          </p:nvPicPr>
          <p:blipFill rotWithShape="1">
            <a:blip r:embed="rId3">
              <a:alphaModFix/>
            </a:blip>
            <a:srcRect b="6706" l="0" r="86191" t="6428"/>
            <a:stretch/>
          </p:blipFill>
          <p:spPr>
            <a:xfrm>
              <a:off x="0" y="0"/>
              <a:ext cx="233430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1" name="Shape 1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So what?</a:t>
            </a:r>
          </a:p>
        </p:txBody>
      </p:sp>
    </p:spTree>
  </p:cSld>
  <p:clrMapOvr>
    <a:masterClrMapping/>
  </p:clrMapOvr>
  <p:transition spd="slow">
    <p:cut/>
  </p:transition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Shape 6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Episode IX: Test control</a:t>
            </a:r>
          </a:p>
        </p:txBody>
      </p:sp>
      <p:pic>
        <p:nvPicPr>
          <p:cNvPr id="649" name="Shape 6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" y="1700212"/>
            <a:ext cx="8915400" cy="174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Shape 6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Episode IX: Test control</a:t>
            </a:r>
          </a:p>
        </p:txBody>
      </p:sp>
      <p:pic>
        <p:nvPicPr>
          <p:cNvPr id="655" name="Shape 6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5000" y="1284975"/>
            <a:ext cx="5334000" cy="293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Shape 6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Episode IX: Test control</a:t>
            </a:r>
          </a:p>
        </p:txBody>
      </p:sp>
      <p:pic>
        <p:nvPicPr>
          <p:cNvPr id="661" name="Shape 6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0237" y="1809750"/>
            <a:ext cx="5343525" cy="152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Shape 66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Episode IX: Test control</a:t>
            </a:r>
          </a:p>
        </p:txBody>
      </p:sp>
      <p:pic>
        <p:nvPicPr>
          <p:cNvPr id="667" name="Shape 6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25" y="1090612"/>
            <a:ext cx="9124950" cy="2962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Shape 67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Episode IX: Test control</a:t>
            </a:r>
          </a:p>
        </p:txBody>
      </p:sp>
    </p:spTree>
  </p:cSld>
  <p:clrMapOvr>
    <a:masterClrMapping/>
  </p:clrMapOvr>
  <p:transition spd="slow">
    <p:cut/>
  </p:transition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7" name="Shape 6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78" name="Shape 678"/>
          <p:cNvSpPr txBox="1"/>
          <p:nvPr>
            <p:ph type="title"/>
          </p:nvPr>
        </p:nvSpPr>
        <p:spPr>
          <a:xfrm>
            <a:off x="410975" y="4060000"/>
            <a:ext cx="8219700" cy="573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Episode X: Encore</a:t>
            </a:r>
          </a:p>
        </p:txBody>
      </p:sp>
    </p:spTree>
  </p:cSld>
  <p:clrMapOvr>
    <a:masterClrMapping/>
  </p:clrMapOvr>
  <p:transition spd="slow">
    <p:cut/>
  </p:transition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Shape 68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Episode X: Encore</a:t>
            </a:r>
          </a:p>
        </p:txBody>
      </p:sp>
      <p:pic>
        <p:nvPicPr>
          <p:cNvPr id="684" name="Shape 6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4489" y="0"/>
            <a:ext cx="532952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9" name="Shape 689"/>
          <p:cNvPicPr preferRelativeResize="0"/>
          <p:nvPr/>
        </p:nvPicPr>
        <p:blipFill rotWithShape="1">
          <a:blip r:embed="rId3">
            <a:alphaModFix/>
          </a:blip>
          <a:srcRect b="3379" l="0" r="0" t="2209"/>
          <a:stretch/>
        </p:blipFill>
        <p:spPr>
          <a:xfrm>
            <a:off x="0" y="0"/>
            <a:ext cx="9143999" cy="5898057"/>
          </a:xfrm>
          <a:prstGeom prst="rect">
            <a:avLst/>
          </a:prstGeom>
          <a:noFill/>
          <a:ln>
            <a:noFill/>
          </a:ln>
        </p:spPr>
      </p:pic>
      <p:sp>
        <p:nvSpPr>
          <p:cNvPr id="690" name="Shape 69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What’s next?</a:t>
            </a:r>
          </a:p>
        </p:txBody>
      </p:sp>
      <p:sp>
        <p:nvSpPr>
          <p:cNvPr id="691" name="Shape 691"/>
          <p:cNvSpPr txBox="1"/>
          <p:nvPr>
            <p:ph idx="1" type="body"/>
          </p:nvPr>
        </p:nvSpPr>
        <p:spPr>
          <a:xfrm>
            <a:off x="391950" y="1627350"/>
            <a:ext cx="8520600" cy="3416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 algn="r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 algn="r">
              <a:spcBef>
                <a:spcPts val="0"/>
              </a:spcBef>
              <a:buNone/>
            </a:pPr>
            <a:r>
              <a:rPr lang="en" u="sng">
                <a:solidFill>
                  <a:srgbClr val="FFFFFF"/>
                </a:solidFill>
                <a:hlinkClick r:id="rId4"/>
              </a:rPr>
              <a:t>http://spockframework.github.io/spock/docs/1.0/index.html</a:t>
            </a:r>
          </a:p>
          <a:p>
            <a:pPr lvl="0" rtl="0" algn="r">
              <a:spcBef>
                <a:spcPts val="0"/>
              </a:spcBef>
              <a:buNone/>
            </a:pPr>
            <a:r>
              <a:rPr lang="en" u="sng">
                <a:solidFill>
                  <a:srgbClr val="FFFFFF"/>
                </a:solidFill>
                <a:hlinkClick r:id="rId5"/>
              </a:rPr>
              <a:t>http://meetspock.appspot.com/</a:t>
            </a:r>
          </a:p>
          <a:p>
            <a:pPr lvl="0" rtl="0" algn="r">
              <a:spcBef>
                <a:spcPts val="0"/>
              </a:spcBef>
              <a:buNone/>
            </a:pPr>
            <a:r>
              <a:rPr lang="en" u="sng">
                <a:solidFill>
                  <a:srgbClr val="FFFFFF"/>
                </a:solidFill>
                <a:hlinkClick r:id="rId6"/>
              </a:rPr>
              <a:t>https://github.com/spockframework</a:t>
            </a:r>
          </a:p>
          <a:p>
            <a:pPr lvl="0" rtl="0" algn="r">
              <a:spcBef>
                <a:spcPts val="0"/>
              </a:spcBef>
              <a:buNone/>
            </a:pPr>
            <a:r>
              <a:rPr b="1" lang="en" sz="3000">
                <a:solidFill>
                  <a:srgbClr val="FFFFFF"/>
                </a:solidFill>
              </a:rPr>
              <a:t>Just use it in your projects and enjoy!</a:t>
            </a:r>
          </a:p>
        </p:txBody>
      </p:sp>
    </p:spTree>
  </p:cSld>
  <p:clrMapOvr>
    <a:masterClrMapping/>
  </p:clrMapOvr>
  <p:transition spd="slow">
    <p:cut/>
  </p:transition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6" name="Shape 696"/>
          <p:cNvPicPr preferRelativeResize="0"/>
          <p:nvPr/>
        </p:nvPicPr>
        <p:blipFill rotWithShape="1">
          <a:blip r:embed="rId3">
            <a:alphaModFix/>
          </a:blip>
          <a:srcRect b="8842" l="0" r="0" t="0"/>
          <a:stretch/>
        </p:blipFill>
        <p:spPr>
          <a:xfrm>
            <a:off x="0" y="0"/>
            <a:ext cx="9144000" cy="5827861"/>
          </a:xfrm>
          <a:prstGeom prst="rect">
            <a:avLst/>
          </a:prstGeom>
          <a:noFill/>
          <a:ln>
            <a:noFill/>
          </a:ln>
        </p:spPr>
      </p:pic>
      <p:sp>
        <p:nvSpPr>
          <p:cNvPr id="697" name="Shape 697"/>
          <p:cNvSpPr txBox="1"/>
          <p:nvPr>
            <p:ph type="title"/>
          </p:nvPr>
        </p:nvSpPr>
        <p:spPr>
          <a:xfrm>
            <a:off x="311700" y="45170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Thanks!</a:t>
            </a:r>
          </a:p>
        </p:txBody>
      </p:sp>
    </p:spTree>
  </p:cSld>
  <p:clrMapOvr>
    <a:masterClrMapping/>
  </p:clrMapOvr>
  <p:transition spd="slow">
    <p:cut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Shape 136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137" name="Shape 13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914400" y="0"/>
              <a:ext cx="8229600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8" name="Shape 138"/>
            <p:cNvPicPr preferRelativeResize="0"/>
            <p:nvPr/>
          </p:nvPicPr>
          <p:blipFill rotWithShape="1">
            <a:blip r:embed="rId3">
              <a:alphaModFix/>
            </a:blip>
            <a:srcRect b="0" l="0" r="57859" t="0"/>
            <a:stretch/>
          </p:blipFill>
          <p:spPr>
            <a:xfrm>
              <a:off x="0" y="0"/>
              <a:ext cx="3468024" cy="51435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9" name="Shape 1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JUnit?</a:t>
            </a:r>
          </a:p>
        </p:txBody>
      </p:sp>
    </p:spTree>
  </p:cSld>
  <p:clrMapOvr>
    <a:masterClrMapping/>
  </p:clrMapOvr>
  <p:transition spd="slow">
    <p:cut/>
  </p:transition>
</p:sld>
</file>

<file path=ppt/theme/theme1.xml><?xml version="1.0" encoding="utf-8"?>
<a:theme xmlns:a="http://schemas.openxmlformats.org/drawingml/2006/main" xmlns:r="http://schemas.openxmlformats.org/officeDocument/2006/relationships" name="simple-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